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60" y="5907503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8" y="0"/>
                </a:moveTo>
                <a:lnTo>
                  <a:pt x="0" y="1738316"/>
                </a:lnTo>
                <a:lnTo>
                  <a:pt x="1738248" y="3476624"/>
                </a:lnTo>
                <a:lnTo>
                  <a:pt x="2433002" y="2781898"/>
                </a:lnTo>
                <a:lnTo>
                  <a:pt x="2433002" y="694729"/>
                </a:lnTo>
                <a:lnTo>
                  <a:pt x="1738248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4" y="8595245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5" y="1200565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5" y="8057500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9"/>
                </a:lnTo>
                <a:lnTo>
                  <a:pt x="490630" y="2229497"/>
                </a:lnTo>
                <a:lnTo>
                  <a:pt x="774412" y="2229497"/>
                </a:lnTo>
                <a:lnTo>
                  <a:pt x="2371115" y="632792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00" y="6899997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70" y="0"/>
                </a:moveTo>
                <a:lnTo>
                  <a:pt x="0" y="2886075"/>
                </a:lnTo>
                <a:lnTo>
                  <a:pt x="501149" y="3387000"/>
                </a:lnTo>
                <a:lnTo>
                  <a:pt x="5271449" y="3387000"/>
                </a:lnTo>
                <a:lnTo>
                  <a:pt x="5772149" y="2886075"/>
                </a:lnTo>
                <a:lnTo>
                  <a:pt x="288737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0" y="0"/>
                </a:moveTo>
                <a:lnTo>
                  <a:pt x="0" y="0"/>
                </a:lnTo>
                <a:lnTo>
                  <a:pt x="0" y="2234839"/>
                </a:lnTo>
                <a:lnTo>
                  <a:pt x="271011" y="2506014"/>
                </a:lnTo>
                <a:lnTo>
                  <a:pt x="2343949" y="434327"/>
                </a:lnTo>
                <a:lnTo>
                  <a:pt x="190936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952" y="1715072"/>
            <a:ext cx="17528794" cy="1261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07091" y="3884485"/>
            <a:ext cx="10086517" cy="3248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1" y="2627477"/>
            <a:ext cx="7694295" cy="4547399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 marR="5080">
              <a:lnSpc>
                <a:spcPts val="6830"/>
              </a:lnSpc>
              <a:spcBef>
                <a:spcPts val="1460"/>
              </a:spcBef>
            </a:pPr>
            <a:r>
              <a:rPr lang="en-US" sz="6800" spc="170" dirty="0">
                <a:solidFill>
                  <a:srgbClr val="FFFFFF"/>
                </a:solidFill>
                <a:latin typeface="Cambria"/>
                <a:cs typeface="Cambria"/>
              </a:rPr>
              <a:t>DEEP LEARNING FOR FACIAL RECOGNITION AND EMOTION DETECTION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144508" y="35560"/>
            <a:ext cx="9144000" cy="9381490"/>
            <a:chOff x="9144508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654" y="0"/>
              <a:ext cx="6478346" cy="74075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02508" y="1084998"/>
            <a:ext cx="8385580" cy="7595934"/>
            <a:chOff x="9902508" y="1084998"/>
            <a:chExt cx="8385580" cy="7595934"/>
          </a:xfrm>
        </p:grpSpPr>
        <p:sp>
          <p:nvSpPr>
            <p:cNvPr id="3" name="object 3"/>
            <p:cNvSpPr/>
            <p:nvPr/>
          </p:nvSpPr>
          <p:spPr>
            <a:xfrm>
              <a:off x="11162754" y="2232507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58" y="3780802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58" y="5519115"/>
                  </a:lnTo>
                  <a:lnTo>
                    <a:pt x="2941358" y="3780802"/>
                  </a:lnTo>
                  <a:close/>
                </a:path>
                <a:path w="7125334" h="6448425">
                  <a:moveTo>
                    <a:pt x="7125284" y="1241806"/>
                  </a:moveTo>
                  <a:lnTo>
                    <a:pt x="5883935" y="0"/>
                  </a:lnTo>
                  <a:lnTo>
                    <a:pt x="2659786" y="3225469"/>
                  </a:lnTo>
                  <a:lnTo>
                    <a:pt x="5883935" y="6448425"/>
                  </a:lnTo>
                  <a:lnTo>
                    <a:pt x="7125284" y="5207584"/>
                  </a:lnTo>
                  <a:lnTo>
                    <a:pt x="7125284" y="1241806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508" y="3247504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786" y="192227"/>
                  </a:moveTo>
                  <a:lnTo>
                    <a:pt x="2798635" y="0"/>
                  </a:lnTo>
                  <a:lnTo>
                    <a:pt x="0" y="2796121"/>
                  </a:lnTo>
                  <a:lnTo>
                    <a:pt x="194716" y="2990850"/>
                  </a:lnTo>
                  <a:lnTo>
                    <a:pt x="2990786" y="192227"/>
                  </a:lnTo>
                  <a:close/>
                </a:path>
                <a:path w="3096259" h="3399154">
                  <a:moveTo>
                    <a:pt x="3096069" y="1660283"/>
                  </a:moveTo>
                  <a:lnTo>
                    <a:pt x="2463304" y="1027493"/>
                  </a:lnTo>
                  <a:lnTo>
                    <a:pt x="724992" y="2765806"/>
                  </a:lnTo>
                  <a:lnTo>
                    <a:pt x="1357782" y="3398596"/>
                  </a:lnTo>
                  <a:lnTo>
                    <a:pt x="3096069" y="1660283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7544" y="1084998"/>
              <a:ext cx="3754120" cy="1771650"/>
            </a:xfrm>
            <a:custGeom>
              <a:avLst/>
              <a:gdLst/>
              <a:ahLst/>
              <a:cxnLst/>
              <a:rect l="l" t="t" r="r" b="b"/>
              <a:pathLst>
                <a:path w="3754119" h="1771650">
                  <a:moveTo>
                    <a:pt x="1771650" y="884580"/>
                  </a:moveTo>
                  <a:lnTo>
                    <a:pt x="884555" y="0"/>
                  </a:lnTo>
                  <a:lnTo>
                    <a:pt x="0" y="884580"/>
                  </a:lnTo>
                  <a:lnTo>
                    <a:pt x="884555" y="1771650"/>
                  </a:lnTo>
                  <a:lnTo>
                    <a:pt x="1771650" y="884580"/>
                  </a:lnTo>
                  <a:close/>
                </a:path>
                <a:path w="3754119" h="1771650">
                  <a:moveTo>
                    <a:pt x="3754120" y="884580"/>
                  </a:moveTo>
                  <a:lnTo>
                    <a:pt x="2868295" y="0"/>
                  </a:lnTo>
                  <a:lnTo>
                    <a:pt x="1982470" y="884580"/>
                  </a:lnTo>
                  <a:lnTo>
                    <a:pt x="2868295" y="1771650"/>
                  </a:lnTo>
                  <a:lnTo>
                    <a:pt x="3754120" y="88458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24997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82" y="0"/>
                  </a:moveTo>
                  <a:lnTo>
                    <a:pt x="0" y="884580"/>
                  </a:lnTo>
                  <a:lnTo>
                    <a:pt x="887082" y="1771650"/>
                  </a:lnTo>
                  <a:lnTo>
                    <a:pt x="1771599" y="884580"/>
                  </a:lnTo>
                  <a:lnTo>
                    <a:pt x="88708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247861" y="1799120"/>
            <a:ext cx="6071870" cy="201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50" spc="370" dirty="0"/>
              <a:t>Thanks!</a:t>
            </a:r>
            <a:endParaRPr sz="13050"/>
          </a:p>
        </p:txBody>
      </p:sp>
      <p:sp>
        <p:nvSpPr>
          <p:cNvPr id="17" name="object 17"/>
          <p:cNvSpPr/>
          <p:nvPr/>
        </p:nvSpPr>
        <p:spPr>
          <a:xfrm>
            <a:off x="2335148" y="4336212"/>
            <a:ext cx="5934075" cy="95250"/>
          </a:xfrm>
          <a:custGeom>
            <a:avLst/>
            <a:gdLst/>
            <a:ahLst/>
            <a:cxnLst/>
            <a:rect l="l" t="t" r="r" b="b"/>
            <a:pathLst>
              <a:path w="5934075" h="95250">
                <a:moveTo>
                  <a:pt x="5934075" y="0"/>
                </a:moveTo>
                <a:lnTo>
                  <a:pt x="0" y="0"/>
                </a:lnTo>
                <a:lnTo>
                  <a:pt x="0" y="95250"/>
                </a:lnTo>
                <a:lnTo>
                  <a:pt x="5934075" y="95250"/>
                </a:lnTo>
                <a:lnTo>
                  <a:pt x="59340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1" y="0"/>
            <a:ext cx="5647690" cy="5734685"/>
            <a:chOff x="12640781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2" y="2795258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3" y="2225891"/>
                  </a:lnTo>
                  <a:lnTo>
                    <a:pt x="1914943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75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6"/>
            <a:ext cx="6682740" cy="8823325"/>
            <a:chOff x="11605463" y="815686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3" y="815686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500" y="0"/>
                  </a:moveTo>
                  <a:lnTo>
                    <a:pt x="0" y="2430434"/>
                  </a:lnTo>
                  <a:lnTo>
                    <a:pt x="194817" y="2622661"/>
                  </a:lnTo>
                  <a:lnTo>
                    <a:pt x="2430500" y="386907"/>
                  </a:lnTo>
                  <a:lnTo>
                    <a:pt x="243050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794935" y="1014438"/>
            <a:ext cx="5567680" cy="1261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ts val="4850"/>
              </a:lnSpc>
              <a:spcBef>
                <a:spcPts val="125"/>
              </a:spcBef>
            </a:pPr>
            <a:r>
              <a:rPr sz="4400" spc="195" dirty="0"/>
              <a:t>Introduction</a:t>
            </a:r>
            <a:r>
              <a:rPr sz="4400" spc="165" dirty="0"/>
              <a:t> </a:t>
            </a:r>
            <a:r>
              <a:rPr sz="4400" spc="190" dirty="0"/>
              <a:t>to</a:t>
            </a:r>
            <a:r>
              <a:rPr sz="4400" spc="170" dirty="0"/>
              <a:t> </a:t>
            </a:r>
            <a:r>
              <a:rPr sz="4400" spc="290" dirty="0"/>
              <a:t>Deep</a:t>
            </a:r>
            <a:endParaRPr sz="4400"/>
          </a:p>
          <a:p>
            <a:pPr marR="5080" algn="r">
              <a:lnSpc>
                <a:spcPts val="4850"/>
              </a:lnSpc>
            </a:pPr>
            <a:r>
              <a:rPr sz="4400" spc="135" dirty="0"/>
              <a:t>Learning</a:t>
            </a:r>
            <a:endParaRPr sz="4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9114" y="3369055"/>
            <a:ext cx="2826245" cy="38714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36071" y="5186515"/>
            <a:ext cx="3017481" cy="3988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52846" y="5645746"/>
            <a:ext cx="1637654" cy="30901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66467" y="5197855"/>
            <a:ext cx="1454238" cy="29970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375759" y="2814142"/>
            <a:ext cx="5977255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100"/>
              </a:spcBef>
            </a:pPr>
            <a:r>
              <a:rPr sz="3000" spc="114" dirty="0">
                <a:solidFill>
                  <a:srgbClr val="FFFFFF"/>
                </a:solidFill>
                <a:latin typeface="Tahoma"/>
                <a:cs typeface="Tahoma"/>
              </a:rPr>
              <a:t>Deep</a:t>
            </a:r>
            <a:r>
              <a:rPr sz="3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sz="3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sz="3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Tahoma"/>
                <a:cs typeface="Tahoma"/>
              </a:rPr>
              <a:t>revolutionized</a:t>
            </a:r>
            <a:endParaRPr sz="3000">
              <a:latin typeface="Tahoma"/>
              <a:cs typeface="Tahoma"/>
            </a:endParaRPr>
          </a:p>
          <a:p>
            <a:pPr marL="140335" marR="5080" indent="2922905" algn="r">
              <a:lnSpc>
                <a:spcPct val="100000"/>
              </a:lnSpc>
            </a:pPr>
            <a:r>
              <a:rPr sz="3000" spc="9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3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Tahoma"/>
                <a:cs typeface="Tahoma"/>
              </a:rPr>
              <a:t>its</a:t>
            </a:r>
            <a:r>
              <a:rPr sz="30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Tahoma"/>
                <a:cs typeface="Tahoma"/>
              </a:rPr>
              <a:t>ability</a:t>
            </a:r>
            <a:r>
              <a:rPr sz="3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3000" spc="100" dirty="0">
                <a:solidFill>
                  <a:srgbClr val="FFFFFF"/>
                </a:solidFill>
                <a:latin typeface="Tahoma"/>
                <a:cs typeface="Tahoma"/>
              </a:rPr>
              <a:t>learn</a:t>
            </a:r>
            <a:r>
              <a:rPr sz="30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30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ahoma"/>
                <a:cs typeface="Tahoma"/>
              </a:rPr>
              <a:t>vast</a:t>
            </a:r>
            <a:r>
              <a:rPr sz="3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Tahoma"/>
                <a:cs typeface="Tahoma"/>
              </a:rPr>
              <a:t>amounts</a:t>
            </a:r>
            <a:r>
              <a:rPr sz="30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3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Tahoma"/>
                <a:cs typeface="Tahoma"/>
              </a:rPr>
              <a:t>data. </a:t>
            </a:r>
            <a:r>
              <a:rPr sz="3000" spc="5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30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Tahoma"/>
                <a:cs typeface="Tahoma"/>
              </a:rPr>
              <a:t>presentation</a:t>
            </a:r>
            <a:r>
              <a:rPr sz="30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Tahoma"/>
                <a:cs typeface="Tahoma"/>
              </a:rPr>
              <a:t>explores</a:t>
            </a:r>
            <a:r>
              <a:rPr sz="3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Tahoma"/>
                <a:cs typeface="Tahoma"/>
              </a:rPr>
              <a:t>how </a:t>
            </a:r>
            <a:r>
              <a:rPr sz="3000" spc="100" dirty="0">
                <a:solidFill>
                  <a:srgbClr val="FFFFFF"/>
                </a:solidFill>
                <a:latin typeface="Tahoma"/>
                <a:cs typeface="Tahoma"/>
              </a:rPr>
              <a:t>these</a:t>
            </a:r>
            <a:r>
              <a:rPr sz="30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Tahoma"/>
                <a:cs typeface="Tahoma"/>
              </a:rPr>
              <a:t>techniques</a:t>
            </a:r>
            <a:r>
              <a:rPr sz="30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30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Tahoma"/>
                <a:cs typeface="Tahoma"/>
              </a:rPr>
              <a:t>applied</a:t>
            </a:r>
            <a:r>
              <a:rPr sz="30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endParaRPr sz="3000">
              <a:latin typeface="Tahoma"/>
              <a:cs typeface="Tahoma"/>
            </a:endParaRPr>
          </a:p>
          <a:p>
            <a:pPr marL="3691890">
              <a:lnSpc>
                <a:spcPct val="100000"/>
              </a:lnSpc>
            </a:pPr>
            <a:r>
              <a:rPr sz="3000" spc="10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endParaRPr sz="3000">
              <a:latin typeface="Tahoma"/>
              <a:cs typeface="Tahoma"/>
            </a:endParaRPr>
          </a:p>
          <a:p>
            <a:pPr marL="593725" marR="6350" indent="1235710">
              <a:lnSpc>
                <a:spcPct val="100000"/>
              </a:lnSpc>
            </a:pPr>
            <a:r>
              <a:rPr sz="3000" spc="-14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3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Tahoma"/>
                <a:cs typeface="Tahoma"/>
              </a:rPr>
              <a:t>providing</a:t>
            </a:r>
            <a:r>
              <a:rPr sz="30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Tahoma"/>
                <a:cs typeface="Tahoma"/>
              </a:rPr>
              <a:t>insights</a:t>
            </a:r>
            <a:r>
              <a:rPr sz="30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Tahoma"/>
                <a:cs typeface="Tahoma"/>
              </a:rPr>
              <a:t>into </a:t>
            </a:r>
            <a:r>
              <a:rPr sz="3000" spc="105" dirty="0">
                <a:solidFill>
                  <a:srgbClr val="FFFFFF"/>
                </a:solidFill>
                <a:latin typeface="Tahoma"/>
                <a:cs typeface="Tahoma"/>
              </a:rPr>
              <a:t>their</a:t>
            </a:r>
            <a:r>
              <a:rPr sz="3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Tahoma"/>
                <a:cs typeface="Tahoma"/>
              </a:rPr>
              <a:t>potential</a:t>
            </a:r>
            <a:r>
              <a:rPr sz="30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0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Tahoma"/>
                <a:cs typeface="Tahoma"/>
              </a:rPr>
              <a:t>challenges.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0505" y="2559761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0" y="686052"/>
            <a:ext cx="3863975" cy="9601835"/>
            <a:chOff x="0" y="686052"/>
            <a:chExt cx="3863975" cy="9601835"/>
          </a:xfrm>
        </p:grpSpPr>
        <p:sp>
          <p:nvSpPr>
            <p:cNvPr id="17" name="object 17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6216955"/>
              <a:ext cx="3863975" cy="4070985"/>
            </a:xfrm>
            <a:custGeom>
              <a:avLst/>
              <a:gdLst/>
              <a:ahLst/>
              <a:cxnLst/>
              <a:rect l="l" t="t" r="r" b="b"/>
              <a:pathLst>
                <a:path w="3863975" h="4070984">
                  <a:moveTo>
                    <a:pt x="639648" y="0"/>
                  </a:moveTo>
                  <a:lnTo>
                    <a:pt x="0" y="639648"/>
                  </a:lnTo>
                  <a:lnTo>
                    <a:pt x="0" y="4070806"/>
                  </a:lnTo>
                  <a:lnTo>
                    <a:pt x="3017266" y="4070806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1981"/>
              <a:ext cx="5320614" cy="50557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540" cy="461562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3" y="1035240"/>
            <a:ext cx="5533390" cy="12617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980"/>
              </a:spcBef>
            </a:pPr>
            <a:r>
              <a:rPr sz="4400" spc="175" dirty="0"/>
              <a:t>Understanding </a:t>
            </a:r>
            <a:r>
              <a:rPr sz="4400" spc="95" dirty="0"/>
              <a:t>Facial </a:t>
            </a:r>
            <a:r>
              <a:rPr sz="4400" spc="175" dirty="0"/>
              <a:t>Recognition</a:t>
            </a:r>
            <a:endParaRPr sz="4400"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50067" y="2944761"/>
            <a:ext cx="780646" cy="35679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31223" y="3354336"/>
            <a:ext cx="1281188" cy="35713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31223" y="4600955"/>
            <a:ext cx="1768576" cy="34876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84357" y="4171645"/>
            <a:ext cx="2848533" cy="27994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564741" y="4207979"/>
            <a:ext cx="1144778" cy="32230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489223" y="2863913"/>
            <a:ext cx="6895465" cy="24942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404620" marR="401955" indent="-1392555">
              <a:lnSpc>
                <a:spcPts val="3229"/>
              </a:lnSpc>
              <a:spcBef>
                <a:spcPts val="215"/>
              </a:spcBef>
            </a:pPr>
            <a:r>
              <a:rPr sz="2700" spc="50" dirty="0">
                <a:solidFill>
                  <a:srgbClr val="FFFFFF"/>
                </a:solidFill>
                <a:latin typeface="Tahoma"/>
                <a:cs typeface="Tahoma"/>
              </a:rPr>
              <a:t>Facial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ahoma"/>
                <a:cs typeface="Tahoma"/>
              </a:rPr>
              <a:t>recognition</a:t>
            </a:r>
            <a:r>
              <a:rPr sz="27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technology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utilizes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algorithms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identify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7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ahoma"/>
                <a:cs typeface="Tahoma"/>
              </a:rPr>
              <a:t>verify</a:t>
            </a:r>
            <a:endParaRPr sz="2700">
              <a:latin typeface="Tahoma"/>
              <a:cs typeface="Tahoma"/>
            </a:endParaRPr>
          </a:p>
          <a:p>
            <a:pPr marL="12700">
              <a:lnSpc>
                <a:spcPts val="3105"/>
              </a:lnSpc>
            </a:pPr>
            <a:r>
              <a:rPr sz="2700" spc="90" dirty="0">
                <a:solidFill>
                  <a:srgbClr val="FFFFFF"/>
                </a:solidFill>
                <a:latin typeface="Tahoma"/>
                <a:cs typeface="Tahoma"/>
              </a:rPr>
              <a:t>individuals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4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their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ahoma"/>
                <a:cs typeface="Tahoma"/>
              </a:rPr>
              <a:t>facial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features.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endParaRPr sz="2700">
              <a:latin typeface="Tahoma"/>
              <a:cs typeface="Tahoma"/>
            </a:endParaRPr>
          </a:p>
          <a:p>
            <a:pPr marL="12700">
              <a:lnSpc>
                <a:spcPts val="3229"/>
              </a:lnSpc>
              <a:tabLst>
                <a:tab pos="4345940" algn="l"/>
              </a:tabLst>
            </a:pPr>
            <a:r>
              <a:rPr sz="2700" spc="60" dirty="0">
                <a:solidFill>
                  <a:srgbClr val="FFFFFF"/>
                </a:solidFill>
                <a:latin typeface="Tahoma"/>
                <a:cs typeface="Tahoma"/>
              </a:rPr>
              <a:t>involves</a:t>
            </a:r>
            <a:r>
              <a:rPr sz="27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endParaRPr sz="2700">
              <a:latin typeface="Tahoma"/>
              <a:cs typeface="Tahoma"/>
            </a:endParaRPr>
          </a:p>
          <a:p>
            <a:pPr marL="12700" marR="5080" indent="1811655">
              <a:lnSpc>
                <a:spcPts val="3229"/>
              </a:lnSpc>
              <a:spcBef>
                <a:spcPts val="165"/>
              </a:spcBef>
            </a:pP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enabling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ahoma"/>
                <a:cs typeface="Tahoma"/>
              </a:rPr>
              <a:t>accurate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identiﬁcation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across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various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environments.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94926" y="2571013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39" y="558800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00" y="1869211"/>
                  </a:lnTo>
                  <a:lnTo>
                    <a:pt x="5168976" y="5093462"/>
                  </a:lnTo>
                  <a:lnTo>
                    <a:pt x="7082739" y="3179622"/>
                  </a:lnTo>
                  <a:lnTo>
                    <a:pt x="7082739" y="55880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7" y="347466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3" y="0"/>
                  </a:moveTo>
                  <a:lnTo>
                    <a:pt x="0" y="1751458"/>
                  </a:lnTo>
                  <a:lnTo>
                    <a:pt x="194690" y="1946187"/>
                  </a:lnTo>
                  <a:lnTo>
                    <a:pt x="1752993" y="386511"/>
                  </a:lnTo>
                  <a:lnTo>
                    <a:pt x="175299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9620250" cy="6225540"/>
            <a:chOff x="0" y="4062768"/>
            <a:chExt cx="9620250" cy="622554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6150"/>
            </a:xfrm>
            <a:custGeom>
              <a:avLst/>
              <a:gdLst/>
              <a:ahLst/>
              <a:cxnLst/>
              <a:rect l="l" t="t" r="r" b="b"/>
              <a:pathLst>
                <a:path w="4617085" h="3486150">
                  <a:moveTo>
                    <a:pt x="1392351" y="0"/>
                  </a:moveTo>
                  <a:lnTo>
                    <a:pt x="0" y="1391813"/>
                  </a:lnTo>
                  <a:lnTo>
                    <a:pt x="0" y="3485895"/>
                  </a:lnTo>
                  <a:lnTo>
                    <a:pt x="4353736" y="3485895"/>
                  </a:lnTo>
                  <a:lnTo>
                    <a:pt x="4616564" y="3222966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5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4478" y="5233098"/>
              <a:ext cx="1281188" cy="3571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7135" y="4823523"/>
              <a:ext cx="3850081" cy="32899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1651" y="4413948"/>
              <a:ext cx="2173427" cy="2781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0865" y="4821681"/>
              <a:ext cx="1279182" cy="2799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9672" y="6469507"/>
              <a:ext cx="1497672" cy="3591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1385" y="6545008"/>
              <a:ext cx="1397711" cy="283629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8751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100"/>
              </a:spcBef>
            </a:pPr>
            <a:r>
              <a:rPr sz="4950" spc="120" dirty="0"/>
              <a:t>Key</a:t>
            </a:r>
            <a:r>
              <a:rPr sz="4950" spc="40" dirty="0"/>
              <a:t> </a:t>
            </a:r>
            <a:r>
              <a:rPr sz="4950" spc="325" dirty="0"/>
              <a:t>Deep</a:t>
            </a:r>
            <a:r>
              <a:rPr sz="4950" spc="170" dirty="0"/>
              <a:t> </a:t>
            </a:r>
            <a:r>
              <a:rPr sz="4950" spc="140" dirty="0"/>
              <a:t>Learning</a:t>
            </a:r>
            <a:r>
              <a:rPr sz="4950" spc="40" dirty="0"/>
              <a:t> </a:t>
            </a:r>
            <a:r>
              <a:rPr sz="4950" spc="160" dirty="0"/>
              <a:t>Techniques</a:t>
            </a:r>
            <a:endParaRPr sz="4950"/>
          </a:p>
        </p:txBody>
      </p:sp>
      <p:sp>
        <p:nvSpPr>
          <p:cNvPr id="16" name="object 16"/>
          <p:cNvSpPr txBox="1"/>
          <p:nvPr/>
        </p:nvSpPr>
        <p:spPr>
          <a:xfrm>
            <a:off x="3613137" y="3923525"/>
            <a:ext cx="6014085" cy="29038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36905" marR="8890" indent="725170">
              <a:lnSpc>
                <a:spcPts val="3229"/>
              </a:lnSpc>
              <a:spcBef>
                <a:spcPts val="215"/>
              </a:spcBef>
            </a:pPr>
            <a:r>
              <a:rPr sz="2700" spc="150" dirty="0">
                <a:solidFill>
                  <a:srgbClr val="FFFFFF"/>
                </a:solidFill>
                <a:latin typeface="Tahoma"/>
                <a:cs typeface="Tahoma"/>
              </a:rPr>
              <a:t>Common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techniques</a:t>
            </a:r>
            <a:r>
              <a:rPr sz="27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7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ahoma"/>
                <a:cs typeface="Tahoma"/>
              </a:rPr>
              <a:t>facial </a:t>
            </a:r>
            <a:r>
              <a:rPr sz="2700" spc="90" dirty="0">
                <a:solidFill>
                  <a:srgbClr val="FFFFFF"/>
                </a:solidFill>
                <a:latin typeface="Tahoma"/>
                <a:cs typeface="Tahoma"/>
              </a:rPr>
              <a:t>recognition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include</a:t>
            </a:r>
            <a:endParaRPr sz="2700" dirty="0">
              <a:latin typeface="Tahoma"/>
              <a:cs typeface="Tahoma"/>
            </a:endParaRPr>
          </a:p>
          <a:p>
            <a:pPr marL="4022725">
              <a:lnSpc>
                <a:spcPts val="3105"/>
              </a:lnSpc>
            </a:pP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endParaRPr sz="2700" dirty="0">
              <a:latin typeface="Tahoma"/>
              <a:cs typeface="Tahoma"/>
            </a:endParaRPr>
          </a:p>
          <a:p>
            <a:pPr marR="5080" algn="r">
              <a:lnSpc>
                <a:spcPts val="3229"/>
              </a:lnSpc>
            </a:pPr>
            <a:r>
              <a:rPr sz="2700" spc="-114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ahoma"/>
                <a:cs typeface="Tahoma"/>
              </a:rPr>
              <a:t>These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ahoma"/>
                <a:cs typeface="Tahoma"/>
              </a:rPr>
              <a:t>methods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enhance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endParaRPr sz="2700" dirty="0">
              <a:latin typeface="Tahoma"/>
              <a:cs typeface="Tahoma"/>
            </a:endParaRPr>
          </a:p>
          <a:p>
            <a:pPr marL="12700" marR="5080" indent="728345" algn="r">
              <a:lnSpc>
                <a:spcPts val="3229"/>
              </a:lnSpc>
              <a:spcBef>
                <a:spcPts val="160"/>
              </a:spcBef>
              <a:tabLst>
                <a:tab pos="2335530" algn="l"/>
                <a:tab pos="4534535" algn="l"/>
              </a:tabLst>
            </a:pPr>
            <a:r>
              <a:rPr sz="2700" spc="114" dirty="0">
                <a:solidFill>
                  <a:srgbClr val="FFFFFF"/>
                </a:solidFill>
                <a:latin typeface="Tahoma"/>
                <a:cs typeface="Tahoma"/>
              </a:rPr>
              <a:t>model's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ahoma"/>
                <a:cs typeface="Tahoma"/>
              </a:rPr>
              <a:t>ability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recognize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ahoma"/>
                <a:cs typeface="Tahoma"/>
              </a:rPr>
              <a:t>faces </a:t>
            </a:r>
            <a:r>
              <a:rPr sz="2700" spc="135" dirty="0">
                <a:solidFill>
                  <a:srgbClr val="FFFFFF"/>
                </a:solidFill>
                <a:latin typeface="Tahoma"/>
                <a:cs typeface="Tahoma"/>
              </a:rPr>
              <a:t>under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diﬀerent</a:t>
            </a:r>
            <a:r>
              <a:rPr sz="27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conditions,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ahoma"/>
                <a:cs typeface="Tahoma"/>
              </a:rPr>
              <a:t>improving </a:t>
            </a:r>
            <a:r>
              <a:rPr sz="2700" spc="110" dirty="0">
                <a:solidFill>
                  <a:srgbClr val="FFFFFF"/>
                </a:solidFill>
                <a:latin typeface="Tahoma"/>
                <a:cs typeface="Tahoma"/>
              </a:rPr>
              <a:t>both</a:t>
            </a:r>
            <a:r>
              <a:rPr sz="27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7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70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57672" y="3650094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39" y="558800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00" y="1869211"/>
                  </a:lnTo>
                  <a:lnTo>
                    <a:pt x="5168976" y="5093462"/>
                  </a:lnTo>
                  <a:lnTo>
                    <a:pt x="7082739" y="3179622"/>
                  </a:lnTo>
                  <a:lnTo>
                    <a:pt x="7082739" y="55880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7" y="347466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3" y="0"/>
                  </a:moveTo>
                  <a:lnTo>
                    <a:pt x="0" y="1751458"/>
                  </a:lnTo>
                  <a:lnTo>
                    <a:pt x="194690" y="1946187"/>
                  </a:lnTo>
                  <a:lnTo>
                    <a:pt x="1752993" y="386511"/>
                  </a:lnTo>
                  <a:lnTo>
                    <a:pt x="175299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5540"/>
            <a:chOff x="0" y="4062768"/>
            <a:chExt cx="4617085" cy="622554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6150"/>
            </a:xfrm>
            <a:custGeom>
              <a:avLst/>
              <a:gdLst/>
              <a:ahLst/>
              <a:cxnLst/>
              <a:rect l="l" t="t" r="r" b="b"/>
              <a:pathLst>
                <a:path w="4617085" h="3486150">
                  <a:moveTo>
                    <a:pt x="1392351" y="0"/>
                  </a:moveTo>
                  <a:lnTo>
                    <a:pt x="0" y="1391813"/>
                  </a:lnTo>
                  <a:lnTo>
                    <a:pt x="0" y="3485895"/>
                  </a:lnTo>
                  <a:lnTo>
                    <a:pt x="4353736" y="3485895"/>
                  </a:lnTo>
                  <a:lnTo>
                    <a:pt x="4616564" y="3222966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5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8751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100"/>
              </a:spcBef>
            </a:pPr>
            <a:r>
              <a:rPr sz="5250" spc="245" dirty="0"/>
              <a:t>Emotion</a:t>
            </a:r>
            <a:r>
              <a:rPr sz="5250" spc="195" dirty="0"/>
              <a:t> </a:t>
            </a:r>
            <a:r>
              <a:rPr sz="5250" spc="260" dirty="0"/>
              <a:t>Detection</a:t>
            </a:r>
            <a:r>
              <a:rPr sz="5250" spc="200" dirty="0"/>
              <a:t> </a:t>
            </a:r>
            <a:r>
              <a:rPr sz="5250" spc="135" dirty="0"/>
              <a:t>Overview</a:t>
            </a:r>
            <a:endParaRPr sz="525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9111" y="5233098"/>
            <a:ext cx="1281188" cy="3571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24605" y="4823523"/>
            <a:ext cx="780709" cy="35679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80529" y="6135103"/>
            <a:ext cx="913841" cy="28379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14005" y="5652198"/>
            <a:ext cx="1606169" cy="35679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10925" y="6061773"/>
            <a:ext cx="1274991" cy="27810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779532" y="3923525"/>
            <a:ext cx="5847715" cy="331342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771525" marR="8255" indent="-255270">
              <a:lnSpc>
                <a:spcPts val="3229"/>
              </a:lnSpc>
              <a:spcBef>
                <a:spcPts val="215"/>
              </a:spcBef>
            </a:pP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Emotion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analyzes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ahoma"/>
                <a:cs typeface="Tahoma"/>
              </a:rPr>
              <a:t>facial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expressions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interpret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ahoma"/>
                <a:cs typeface="Tahoma"/>
              </a:rPr>
              <a:t>human</a:t>
            </a:r>
            <a:endParaRPr sz="2700" dirty="0">
              <a:latin typeface="Tahoma"/>
              <a:cs typeface="Tahoma"/>
            </a:endParaRPr>
          </a:p>
          <a:p>
            <a:pPr marL="1127125">
              <a:lnSpc>
                <a:spcPts val="3105"/>
              </a:lnSpc>
            </a:pPr>
            <a:r>
              <a:rPr sz="2700" spc="90" dirty="0">
                <a:solidFill>
                  <a:srgbClr val="FFFFFF"/>
                </a:solidFill>
                <a:latin typeface="Tahoma"/>
                <a:cs typeface="Tahoma"/>
              </a:rPr>
              <a:t>emotions.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ahoma"/>
                <a:cs typeface="Tahoma"/>
              </a:rPr>
              <a:t>leveraging</a:t>
            </a:r>
            <a:endParaRPr sz="2700" dirty="0">
              <a:latin typeface="Tahoma"/>
              <a:cs typeface="Tahoma"/>
            </a:endParaRPr>
          </a:p>
          <a:p>
            <a:pPr marL="1230630" marR="7620" indent="1242695" algn="r">
              <a:lnSpc>
                <a:spcPts val="3300"/>
              </a:lnSpc>
              <a:spcBef>
                <a:spcPts val="50"/>
              </a:spcBef>
              <a:tabLst>
                <a:tab pos="5741670" algn="l"/>
              </a:tabLst>
            </a:pP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systems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ahoma"/>
                <a:cs typeface="Tahoma"/>
              </a:rPr>
              <a:t>classify </a:t>
            </a:r>
            <a:r>
              <a:rPr sz="2700" spc="120" dirty="0">
                <a:solidFill>
                  <a:srgbClr val="FFFFFF"/>
                </a:solidFill>
                <a:latin typeface="Tahoma"/>
                <a:cs typeface="Tahoma"/>
              </a:rPr>
              <a:t>emotions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such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lang="en-IN" sz="27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lang="en-IN" sz="2700" spc="-14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endParaRPr sz="2700" dirty="0">
              <a:latin typeface="Tahoma"/>
              <a:cs typeface="Tahoma"/>
            </a:endParaRPr>
          </a:p>
          <a:p>
            <a:pPr marR="8255" algn="r">
              <a:lnSpc>
                <a:spcPts val="3095"/>
              </a:lnSpc>
              <a:tabLst>
                <a:tab pos="1797050" algn="l"/>
              </a:tabLst>
            </a:pP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7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ahoma"/>
                <a:cs typeface="Tahoma"/>
              </a:rPr>
              <a:t>facilitating</a:t>
            </a:r>
            <a:endParaRPr sz="2700" dirty="0">
              <a:latin typeface="Tahoma"/>
              <a:cs typeface="Tahoma"/>
            </a:endParaRPr>
          </a:p>
          <a:p>
            <a:pPr marR="5080" algn="r">
              <a:lnSpc>
                <a:spcPts val="3225"/>
              </a:lnSpc>
            </a:pPr>
            <a:r>
              <a:rPr sz="2700" spc="90" dirty="0">
                <a:solidFill>
                  <a:srgbClr val="FFFFFF"/>
                </a:solidFill>
                <a:latin typeface="Tahoma"/>
                <a:cs typeface="Tahoma"/>
              </a:rPr>
              <a:t>applications</a:t>
            </a:r>
            <a:r>
              <a:rPr sz="27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7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customer</a:t>
            </a:r>
            <a:r>
              <a:rPr sz="27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service</a:t>
            </a:r>
            <a:r>
              <a:rPr sz="27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endParaRPr sz="2700" dirty="0">
              <a:latin typeface="Tahoma"/>
              <a:cs typeface="Tahoma"/>
            </a:endParaRPr>
          </a:p>
          <a:p>
            <a:pPr marR="8890" algn="r">
              <a:lnSpc>
                <a:spcPts val="3235"/>
              </a:lnSpc>
            </a:pP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mental</a:t>
            </a:r>
            <a:r>
              <a:rPr sz="27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ahoma"/>
                <a:cs typeface="Tahoma"/>
              </a:rPr>
              <a:t>health.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57672" y="3650094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39" y="558800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00" y="1869211"/>
                  </a:lnTo>
                  <a:lnTo>
                    <a:pt x="5168976" y="5093462"/>
                  </a:lnTo>
                  <a:lnTo>
                    <a:pt x="7082739" y="3179622"/>
                  </a:lnTo>
                  <a:lnTo>
                    <a:pt x="7082739" y="55880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7" y="347466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3" y="0"/>
                  </a:moveTo>
                  <a:lnTo>
                    <a:pt x="0" y="1751458"/>
                  </a:lnTo>
                  <a:lnTo>
                    <a:pt x="194690" y="1946187"/>
                  </a:lnTo>
                  <a:lnTo>
                    <a:pt x="1752993" y="386511"/>
                  </a:lnTo>
                  <a:lnTo>
                    <a:pt x="175299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34950" y="2243371"/>
            <a:ext cx="17528794" cy="1261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5750" spc="229" dirty="0"/>
              <a:t>WORK DONE TO DATE</a:t>
            </a:r>
            <a:endParaRPr sz="575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76D8F4-B9AD-6AB8-8041-1FD5AB1A9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237" y="4086797"/>
            <a:ext cx="10086517" cy="1615827"/>
          </a:xfrm>
        </p:spPr>
        <p:txBody>
          <a:bodyPr/>
          <a:lstStyle/>
          <a:p>
            <a:r>
              <a:rPr lang="en-US" dirty="0"/>
              <a:t>1.Data Collection and Preprocessing</a:t>
            </a:r>
          </a:p>
          <a:p>
            <a:r>
              <a:rPr lang="en-US" dirty="0"/>
              <a:t>2.Model Architecture </a:t>
            </a:r>
          </a:p>
          <a:p>
            <a:r>
              <a:rPr lang="en-US" dirty="0"/>
              <a:t>3.Training </a:t>
            </a:r>
            <a:r>
              <a:rPr lang="en-US"/>
              <a:t>and Validation</a:t>
            </a:r>
            <a:endParaRPr lang="en-US" dirty="0"/>
          </a:p>
        </p:txBody>
      </p:sp>
      <p:sp>
        <p:nvSpPr>
          <p:cNvPr id="14" name="object 14"/>
          <p:cNvSpPr/>
          <p:nvPr/>
        </p:nvSpPr>
        <p:spPr>
          <a:xfrm>
            <a:off x="5657672" y="3650094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5952" y="1715072"/>
            <a:ext cx="17528794" cy="12727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626850" marR="5080" algn="r">
              <a:lnSpc>
                <a:spcPts val="4850"/>
              </a:lnSpc>
              <a:spcBef>
                <a:spcPts val="125"/>
              </a:spcBef>
            </a:pPr>
            <a:r>
              <a:rPr lang="en-US" sz="4400" spc="200" dirty="0"/>
              <a:t>SNAPSHOT OF OUTPUT </a:t>
            </a:r>
            <a:endParaRPr sz="4400" dirty="0"/>
          </a:p>
        </p:txBody>
      </p:sp>
      <p:sp>
        <p:nvSpPr>
          <p:cNvPr id="12" name="object 12"/>
          <p:cNvSpPr/>
          <p:nvPr/>
        </p:nvSpPr>
        <p:spPr>
          <a:xfrm>
            <a:off x="13956284" y="3164992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39F3AE-C5FC-F936-1FC6-9063682FD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238" y="3822671"/>
            <a:ext cx="5997460" cy="47019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538" y="1273040"/>
            <a:ext cx="17528794" cy="1261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3180694" marR="5080" algn="r">
              <a:lnSpc>
                <a:spcPts val="4850"/>
              </a:lnSpc>
              <a:spcBef>
                <a:spcPts val="125"/>
              </a:spcBef>
            </a:pPr>
            <a:r>
              <a:rPr lang="en-US" sz="4400" spc="140" dirty="0"/>
              <a:t>F</a:t>
            </a:r>
            <a:r>
              <a:rPr lang="en-IN" sz="4400" spc="140" dirty="0"/>
              <a:t>UTURE PLANS FOR NEXT MONTH</a:t>
            </a:r>
            <a:br>
              <a:rPr lang="en-IN" sz="4400" spc="140" dirty="0"/>
            </a:br>
            <a:endParaRPr lang="en-IN" sz="44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0E8D337-04E8-7080-0854-4D914902B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41350" y="3930981"/>
            <a:ext cx="10086517" cy="166199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2700" dirty="0"/>
              <a:t>Model Refinement</a:t>
            </a:r>
          </a:p>
          <a:p>
            <a:pPr marL="514350" indent="-514350">
              <a:buAutoNum type="arabicPeriod"/>
            </a:pPr>
            <a:r>
              <a:rPr lang="en-US" sz="2700" dirty="0"/>
              <a:t>Real Time Implementation</a:t>
            </a:r>
          </a:p>
          <a:p>
            <a:pPr marL="514350" indent="-514350">
              <a:buAutoNum type="arabicPeriod"/>
            </a:pPr>
            <a:r>
              <a:rPr lang="en-US" sz="2700" dirty="0"/>
              <a:t>User Interface Development</a:t>
            </a:r>
          </a:p>
          <a:p>
            <a:pPr marL="514350" indent="-514350">
              <a:buAutoNum type="arabicPeriod"/>
            </a:pPr>
            <a:r>
              <a:rPr lang="en-US" sz="2700" dirty="0"/>
              <a:t>Feedback and Testing</a:t>
            </a:r>
            <a:endParaRPr lang="en-IN" sz="2700" dirty="0"/>
          </a:p>
        </p:txBody>
      </p:sp>
      <p:sp>
        <p:nvSpPr>
          <p:cNvPr id="16" name="object 16"/>
          <p:cNvSpPr/>
          <p:nvPr/>
        </p:nvSpPr>
        <p:spPr>
          <a:xfrm>
            <a:off x="13956284" y="3164992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82" y="0"/>
            <a:ext cx="3477260" cy="1929764"/>
            <a:chOff x="11371782" y="0"/>
            <a:chExt cx="3477260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58" y="0"/>
                  </a:moveTo>
                  <a:lnTo>
                    <a:pt x="729141" y="0"/>
                  </a:lnTo>
                  <a:lnTo>
                    <a:pt x="0" y="729119"/>
                  </a:lnTo>
                  <a:lnTo>
                    <a:pt x="1203058" y="1929688"/>
                  </a:lnTo>
                  <a:lnTo>
                    <a:pt x="2941434" y="191376"/>
                  </a:lnTo>
                  <a:lnTo>
                    <a:pt x="2749658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82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5" y="0"/>
                  </a:lnTo>
                  <a:lnTo>
                    <a:pt x="0" y="191376"/>
                  </a:lnTo>
                  <a:lnTo>
                    <a:pt x="630288" y="824166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5" y="0"/>
                  </a:moveTo>
                  <a:lnTo>
                    <a:pt x="1025754" y="0"/>
                  </a:lnTo>
                  <a:lnTo>
                    <a:pt x="0" y="1026668"/>
                  </a:lnTo>
                  <a:lnTo>
                    <a:pt x="192227" y="1218907"/>
                  </a:lnTo>
                  <a:lnTo>
                    <a:pt x="141222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82" y="605561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8" y="6448424"/>
                  </a:lnTo>
                  <a:lnTo>
                    <a:pt x="4470196" y="3225469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325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7" y="0"/>
                </a:moveTo>
                <a:lnTo>
                  <a:pt x="2105121" y="0"/>
                </a:lnTo>
                <a:lnTo>
                  <a:pt x="0" y="2103513"/>
                </a:lnTo>
                <a:lnTo>
                  <a:pt x="3225418" y="5328983"/>
                </a:lnTo>
                <a:lnTo>
                  <a:pt x="5003672" y="3549370"/>
                </a:lnTo>
                <a:lnTo>
                  <a:pt x="5003672" y="658784"/>
                </a:lnTo>
                <a:lnTo>
                  <a:pt x="434487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75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8" y="0"/>
                </a:moveTo>
                <a:lnTo>
                  <a:pt x="0" y="0"/>
                </a:lnTo>
                <a:lnTo>
                  <a:pt x="2167321" y="2166480"/>
                </a:lnTo>
                <a:lnTo>
                  <a:pt x="4334638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R="5080" algn="ctr">
              <a:lnSpc>
                <a:spcPct val="100899"/>
              </a:lnSpc>
              <a:spcBef>
                <a:spcPts val="85"/>
              </a:spcBef>
            </a:pPr>
            <a:r>
              <a:rPr spc="-40" dirty="0"/>
              <a:t>In</a:t>
            </a:r>
            <a:r>
              <a:rPr spc="-165" dirty="0"/>
              <a:t> </a:t>
            </a:r>
            <a:r>
              <a:rPr spc="120" dirty="0"/>
              <a:t>conclusion,</a:t>
            </a:r>
            <a:r>
              <a:rPr spc="-165" dirty="0"/>
              <a:t> </a:t>
            </a:r>
            <a:r>
              <a:rPr spc="75" dirty="0"/>
              <a:t>leveraging</a:t>
            </a:r>
            <a:r>
              <a:rPr spc="-165" dirty="0"/>
              <a:t> </a:t>
            </a:r>
            <a:r>
              <a:rPr spc="165" dirty="0"/>
              <a:t>deep</a:t>
            </a:r>
            <a:r>
              <a:rPr spc="-165" dirty="0"/>
              <a:t> </a:t>
            </a:r>
            <a:r>
              <a:rPr spc="120" dirty="0"/>
              <a:t>learning</a:t>
            </a:r>
            <a:r>
              <a:rPr spc="-165" dirty="0"/>
              <a:t> </a:t>
            </a:r>
            <a:r>
              <a:rPr spc="155" dirty="0"/>
              <a:t>for</a:t>
            </a:r>
            <a:r>
              <a:rPr spc="-165" dirty="0"/>
              <a:t> </a:t>
            </a:r>
            <a:r>
              <a:rPr spc="75" dirty="0"/>
              <a:t>facial </a:t>
            </a:r>
            <a:r>
              <a:rPr spc="120" dirty="0"/>
              <a:t>recognition</a:t>
            </a:r>
            <a:r>
              <a:rPr spc="-170" dirty="0"/>
              <a:t> </a:t>
            </a:r>
            <a:r>
              <a:rPr spc="170" dirty="0"/>
              <a:t>and</a:t>
            </a:r>
            <a:r>
              <a:rPr spc="-165" dirty="0"/>
              <a:t> </a:t>
            </a:r>
            <a:r>
              <a:rPr spc="170" dirty="0"/>
              <a:t>emotion</a:t>
            </a:r>
            <a:r>
              <a:rPr spc="-170" dirty="0"/>
              <a:t> </a:t>
            </a:r>
            <a:r>
              <a:rPr spc="120" dirty="0"/>
              <a:t>detection</a:t>
            </a:r>
            <a:r>
              <a:rPr spc="-165" dirty="0"/>
              <a:t> </a:t>
            </a:r>
            <a:r>
              <a:rPr spc="160" dirty="0"/>
              <a:t>oﬀers </a:t>
            </a:r>
            <a:r>
              <a:rPr spc="105" dirty="0"/>
              <a:t>signiﬁcant</a:t>
            </a:r>
            <a:r>
              <a:rPr spc="-170" dirty="0"/>
              <a:t> </a:t>
            </a:r>
            <a:r>
              <a:rPr spc="125" dirty="0"/>
              <a:t>potential</a:t>
            </a:r>
            <a:r>
              <a:rPr spc="-165" dirty="0"/>
              <a:t> </a:t>
            </a:r>
            <a:r>
              <a:rPr spc="155" dirty="0"/>
              <a:t>for</a:t>
            </a:r>
            <a:r>
              <a:rPr spc="-165" dirty="0"/>
              <a:t> </a:t>
            </a:r>
            <a:r>
              <a:rPr spc="125" dirty="0"/>
              <a:t>various</a:t>
            </a:r>
            <a:r>
              <a:rPr spc="-165" dirty="0"/>
              <a:t> </a:t>
            </a:r>
            <a:r>
              <a:rPr spc="75" dirty="0"/>
              <a:t>sectors.</a:t>
            </a:r>
          </a:p>
          <a:p>
            <a:pPr marL="267970" marR="289560" indent="1905" algn="ctr">
              <a:lnSpc>
                <a:spcPct val="100000"/>
              </a:lnSpc>
            </a:pPr>
            <a:r>
              <a:rPr spc="105" dirty="0"/>
              <a:t>However,</a:t>
            </a:r>
            <a:r>
              <a:rPr spc="-160" dirty="0"/>
              <a:t> </a:t>
            </a:r>
            <a:r>
              <a:rPr spc="130" dirty="0"/>
              <a:t>addressing</a:t>
            </a:r>
            <a:r>
              <a:rPr spc="-155" dirty="0"/>
              <a:t> </a:t>
            </a:r>
            <a:r>
              <a:rPr spc="110" dirty="0"/>
              <a:t>ethical</a:t>
            </a:r>
            <a:r>
              <a:rPr spc="-155" dirty="0"/>
              <a:t> </a:t>
            </a:r>
            <a:r>
              <a:rPr spc="110" dirty="0"/>
              <a:t>challenges</a:t>
            </a:r>
            <a:r>
              <a:rPr spc="-155" dirty="0"/>
              <a:t> </a:t>
            </a:r>
            <a:r>
              <a:rPr spc="65" dirty="0"/>
              <a:t>is </a:t>
            </a:r>
            <a:r>
              <a:rPr spc="110" dirty="0"/>
              <a:t>essential</a:t>
            </a:r>
            <a:r>
              <a:rPr spc="-150" dirty="0"/>
              <a:t> </a:t>
            </a:r>
            <a:r>
              <a:rPr spc="155" dirty="0"/>
              <a:t>for</a:t>
            </a:r>
            <a:r>
              <a:rPr spc="-145" dirty="0"/>
              <a:t> </a:t>
            </a:r>
            <a:r>
              <a:rPr spc="155" dirty="0"/>
              <a:t>responsible</a:t>
            </a:r>
            <a:r>
              <a:rPr spc="-150" dirty="0"/>
              <a:t> </a:t>
            </a:r>
            <a:r>
              <a:rPr spc="145" dirty="0"/>
              <a:t>implementation</a:t>
            </a:r>
            <a:r>
              <a:rPr spc="-145" dirty="0"/>
              <a:t> </a:t>
            </a:r>
            <a:r>
              <a:rPr spc="145" dirty="0"/>
              <a:t>and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pc="120" dirty="0"/>
              <a:t>trust</a:t>
            </a:r>
            <a:r>
              <a:rPr spc="-170" dirty="0"/>
              <a:t> </a:t>
            </a:r>
            <a:r>
              <a:rPr spc="135" dirty="0"/>
              <a:t>in</a:t>
            </a:r>
            <a:r>
              <a:rPr spc="-165" dirty="0"/>
              <a:t> </a:t>
            </a:r>
            <a:r>
              <a:rPr spc="130" dirty="0"/>
              <a:t>these</a:t>
            </a:r>
            <a:r>
              <a:rPr spc="-165" dirty="0"/>
              <a:t> </a:t>
            </a:r>
            <a:r>
              <a:rPr spc="95" dirty="0"/>
              <a:t>technologies.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2132" rIns="0" bIns="0" rtlCol="0">
            <a:spAutoFit/>
          </a:bodyPr>
          <a:lstStyle/>
          <a:p>
            <a:pPr marL="4098925">
              <a:lnSpc>
                <a:spcPct val="100000"/>
              </a:lnSpc>
              <a:spcBef>
                <a:spcPts val="125"/>
              </a:spcBef>
            </a:pPr>
            <a:r>
              <a:rPr spc="340" dirty="0"/>
              <a:t>Conclusion</a:t>
            </a:r>
            <a:r>
              <a:rPr spc="215" dirty="0"/>
              <a:t> </a:t>
            </a:r>
            <a:r>
              <a:rPr spc="290" dirty="0"/>
              <a:t>and</a:t>
            </a:r>
            <a:r>
              <a:rPr spc="220" dirty="0"/>
              <a:t> </a:t>
            </a:r>
            <a:r>
              <a:rPr spc="170" dirty="0"/>
              <a:t>Insights</a:t>
            </a:r>
          </a:p>
        </p:txBody>
      </p:sp>
      <p:sp>
        <p:nvSpPr>
          <p:cNvPr id="13" name="object 13"/>
          <p:cNvSpPr/>
          <p:nvPr/>
        </p:nvSpPr>
        <p:spPr>
          <a:xfrm>
            <a:off x="7227099" y="3677386"/>
            <a:ext cx="3819525" cy="95250"/>
          </a:xfrm>
          <a:custGeom>
            <a:avLst/>
            <a:gdLst/>
            <a:ahLst/>
            <a:cxnLst/>
            <a:rect l="l" t="t" r="r" b="b"/>
            <a:pathLst>
              <a:path w="3819525" h="95250">
                <a:moveTo>
                  <a:pt x="3819525" y="0"/>
                </a:moveTo>
                <a:lnTo>
                  <a:pt x="0" y="0"/>
                </a:lnTo>
                <a:lnTo>
                  <a:pt x="0" y="95250"/>
                </a:lnTo>
                <a:lnTo>
                  <a:pt x="3819525" y="95250"/>
                </a:lnTo>
                <a:lnTo>
                  <a:pt x="38195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Words>225</Words>
  <Application>Microsoft Office PowerPoint</Application>
  <PresentationFormat>Custom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Cambria</vt:lpstr>
      <vt:lpstr>Tahoma</vt:lpstr>
      <vt:lpstr>Office Theme</vt:lpstr>
      <vt:lpstr>PowerPoint Presentation</vt:lpstr>
      <vt:lpstr>Introduction to Deep Learning</vt:lpstr>
      <vt:lpstr>Understanding Facial Recognition</vt:lpstr>
      <vt:lpstr>Key Deep Learning Techniques</vt:lpstr>
      <vt:lpstr>Emotion Detection Overview</vt:lpstr>
      <vt:lpstr>WORK DONE TO DATE</vt:lpstr>
      <vt:lpstr>SNAPSHOT OF OUTPUT </vt:lpstr>
      <vt:lpstr>FUTURE PLANS FOR NEXT MONTH </vt:lpstr>
      <vt:lpstr>Conclusion and Insights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Dev Sisodiya</dc:creator>
  <cp:lastModifiedBy>dev sisodiya</cp:lastModifiedBy>
  <cp:revision>5</cp:revision>
  <dcterms:created xsi:type="dcterms:W3CDTF">2024-11-15T10:55:05Z</dcterms:created>
  <dcterms:modified xsi:type="dcterms:W3CDTF">2024-11-16T08:44:15Z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2024-11-15T00:00:00Z</vt:filetime>
  </property>
  <property fmtid="{D5CDD505-2E9C-101B-9397-08002B2CF9AE}" pid="5" name="Producer">
    <vt:lpwstr>GPL Ghostscript 10.04.0</vt:lpwstr>
  </property>
</Properties>
</file>